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7" r:id="rId3"/>
    <p:sldId id="29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7" d="100"/>
          <a:sy n="67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google.com/mail/?ui=1&amp;view=att&amp;th=1203195e78ae5c83&amp;attid=0.2&amp;disp=inline&amp;realattid=f_fsmnkex1&amp;zw" TargetMode="External"/><Relationship Id="rId3" Type="http://schemas.openxmlformats.org/officeDocument/2006/relationships/image" Target="../media/image25.jpeg"/><Relationship Id="rId7" Type="http://schemas.openxmlformats.org/officeDocument/2006/relationships/image" Target="http://mail.google.com/mail/?ui=1&amp;view=att&amp;th=1203195e78ae5c83&amp;attid=0.1&amp;disp=thd&amp;realattid=f_fsmnka7w&amp;zw" TargetMode="External"/><Relationship Id="rId12" Type="http://schemas.openxmlformats.org/officeDocument/2006/relationships/image" Target="http://tbn0.google.com/images?q=tbn:9tsQertFFPNIFM:http://images.giadinh.net.vn/Images/Uploaded/Share/2008/11/20081113083851975/gd10---ngoi-hoc.jpg" TargetMode="External"/><Relationship Id="rId2" Type="http://schemas.openxmlformats.org/officeDocument/2006/relationships/hyperlink" Target="http://images.google.com.vn/imgres?imgurl=http://lh4.ggpht.com/_HW5ZP_6h8Js/SGe0HYZHIVI/AAAAAAAACG4/jJU_HmgK_oE/NBN65.jpg&amp;imgrefurl=http://picasaweb.google.com/lh/photo/TQbaq_F0KyHQ1JD3lxcKUw&amp;usg=__hqKXzuqJGJy116pEYsGPBajFycg=&amp;h=988&amp;w=1500&amp;sz=20&amp;hl=vi&amp;start=28&amp;sig2=jmkKkD2EPN-ViZRD8rc0fw&amp;um=1&amp;tbnid=IbTM1Kyf8zGz3M:&amp;tbnh=99&amp;tbnw=150&amp;prev=/images?q=%22+th%E1%BB%83+d%E1%BB%A5c+gi%E1%BB%AFa+gi%E1%BB%9D%22&amp;ndsp=20&amp;hl=vi&amp;sa=N&amp;start=20&amp;um=1&amp;ei=KtHESZeuLYbi6QPlr7W8B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7.jpeg"/><Relationship Id="rId5" Type="http://schemas.openxmlformats.org/officeDocument/2006/relationships/hyperlink" Target="http://mail.google.com/mail/?ui=1&amp;view=att&amp;th=1203195e78ae5c83&amp;attid=0.1&amp;disp=inline&amp;realattid=f_fsmnka7w&amp;zw" TargetMode="External"/><Relationship Id="rId10" Type="http://schemas.openxmlformats.org/officeDocument/2006/relationships/image" Target="http://mail.google.com/mail/?ui=1&amp;view=att&amp;th=1203195e78ae5c83&amp;attid=0.2&amp;disp=thd&amp;realattid=f_fsmnkex1&amp;zw" TargetMode="External"/><Relationship Id="rId4" Type="http://schemas.openxmlformats.org/officeDocument/2006/relationships/image" Target="http://tbn0.google.com/images?q=tbn:IbTM1Kyf8zGz3M:http://lh4.ggpht.com/_HW5ZP_6h8Js/SGe0HYZHIVI/AAAAAAAACG4/jJU_HmgK_oE/NBN65.jpg" TargetMode="Externa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cuoi.com/?act=smiley&amp;id=6167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google.com/mail/?ui=1&amp;view=att&amp;th=1203195e78ae5c83&amp;attid=0.1&amp;disp=inline&amp;realattid=f_fsmnka7w&amp;z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ail.google.com/mail/?ui=1&amp;view=att&amp;th=1203195e78ae5c83&amp;attid=0.1&amp;disp=thd&amp;realattid=f_fsmnka7w&amp;zw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matcuoi.com/?act=smiley&amp;id=6152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http://tbn3.google.com/images?q=tbn:dmLLpVKvH2jxAM:http://img219.imageshack.us/img219/42/platriznn8.jpg" TargetMode="External"/><Relationship Id="rId12" Type="http://schemas.openxmlformats.org/officeDocument/2006/relationships/hyperlink" Target="http://images.google.com.vn/imgres?imgurl=http://www.amthucvietnam.com/forum/uploads/16816/atvn.20112791750.gif&amp;imgrefurl=http://www.amthucvietnam.com/forum/forum_posts.asp?TID=2492&amp;PID=5500&amp;usg=__aPOXIwIjDQZe6j0k1DXltUG5FCc=&amp;h=300&amp;w=400&amp;sz=89&amp;hl=vi&amp;start=6&amp;tbnid=X_61vpFP5kacSM:&amp;tbnh=93&amp;tbnw=124&amp;prev=/images?q=%22rau+t%C6%B0%C6%A1i%22&amp;gbv=2&amp;ndsp=20&amp;hl=vi&amp;sa=N" TargetMode="External"/><Relationship Id="rId17" Type="http://schemas.openxmlformats.org/officeDocument/2006/relationships/image" Target="http://tbn2.google.com/images?q=tbn:VPEiyiXJahU45M:http://img90.imageshack.us/img90/8493/luamachwe3.jpg" TargetMode="External"/><Relationship Id="rId2" Type="http://schemas.openxmlformats.org/officeDocument/2006/relationships/hyperlink" Target="http://mail.google.com/mail/?ui=1&amp;view=att&amp;th=1203195e78ae5c83&amp;attid=0.2&amp;disp=inline&amp;realattid=f_fsmnkex1&amp;zw" TargetMode="External"/><Relationship Id="rId16" Type="http://schemas.openxmlformats.org/officeDocument/2006/relationships/image" Target="../media/image15.jpe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hyperlink" Target="http://img219.imageshack.us/img219/42/platriznn8.jpg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19" Type="http://schemas.openxmlformats.org/officeDocument/2006/relationships/image" Target="../media/image17.jpeg"/><Relationship Id="rId4" Type="http://schemas.openxmlformats.org/officeDocument/2006/relationships/image" Target="http://mail.google.com/mail/?ui=1&amp;view=att&amp;th=1203195e78ae5c83&amp;attid=0.2&amp;disp=thd&amp;realattid=f_fsmnkex1&amp;zw" TargetMode="External"/><Relationship Id="rId9" Type="http://schemas.openxmlformats.org/officeDocument/2006/relationships/hyperlink" Target="http://210.245.124.78/web/Portals/0/Images/480.jpg" TargetMode="Externa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http://tbn1.google.com/images?q=tbn:qqqFwsTa8q4YHM:http://www.baobinhdinh.com.vn/suckhoe-doisong/2008/8/64660/images/images69612_iPosture.jpg" TargetMode="External"/><Relationship Id="rId2" Type="http://schemas.openxmlformats.org/officeDocument/2006/relationships/hyperlink" Target="http://mail.google.com/mail/?ui=1&amp;view=att&amp;th=1203195e78ae5c83&amp;attid=0.2&amp;disp=inline&amp;realattid=f_fsmnkex1&amp;z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.vn/imgres?imgurl=http://www.baobinhdinh.com.vn/suckhoe-doisong/2008/8/64660/images/images69612_iPosture.jpg&amp;imgrefurl=http://www.baobinhdinh.com.vn/suckhoe-doisong/2008/8/64660/&amp;usg=__DKy9eCgDVP0R27rfedVe2hPzCP8=&amp;h=260&amp;w=260&amp;sz=15&amp;hl=vi&amp;start=10&amp;sig2=L8rJZGM5WmrLaWlzRvGLVg&amp;um=1&amp;tbnid=qqqFwsTa8q4YHM:&amp;tbnh=112&amp;tbnw=112&amp;prev=/images?q=%22CONG+V%E1%BA%B8O+C%E1%BB%98T+S%E1%BB%90NG%22&amp;hl=vi&amp;um=1&amp;ei=rdnESc_gN4bi6QP7r7W8Bw" TargetMode="External"/><Relationship Id="rId4" Type="http://schemas.openxmlformats.org/officeDocument/2006/relationships/image" Target="http://mail.google.com/mail/?ui=1&amp;view=att&amp;th=1203195e78ae5c83&amp;attid=0.2&amp;disp=thd&amp;realattid=f_fsmnkex1&amp;zw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bn2.google.com/images?q=tbn:ZIKSk7RelczWgM:http://vtc.vn/newsimage/original/vtc_192053_b33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hyperlink" Target="http://mail.google.com/mail/?ui=1&amp;view=att&amp;th=1203195e78ae5c83&amp;attid=0.2&amp;disp=inline&amp;realattid=f_fsmnkex1&amp;z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tbn2.google.com/images?q=tbn:FyUq2GUrAGxZuM:http://www.baoanhdatmui.vn/vcms/media/photos/2008/6/cm475/13/1.jpg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4.gif"/><Relationship Id="rId4" Type="http://schemas.openxmlformats.org/officeDocument/2006/relationships/image" Target="http://mail.google.com/mail/?ui=1&amp;view=att&amp;th=1203195e78ae5c83&amp;attid=0.2&amp;disp=thd&amp;realattid=f_fsmnkex1&amp;zw" TargetMode="External"/><Relationship Id="rId9" Type="http://schemas.openxmlformats.org/officeDocument/2006/relationships/hyperlink" Target="http://www.matcuoi.com/?act=smiley&amp;id=615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tbn0.google.com/images?q=tbn:p6-AykkizL2j-M:http://www.giaoducsuckhoe.net/Images/Illustration/External/DeCoChieuCaoLyTuong.JPG" TargetMode="External"/><Relationship Id="rId13" Type="http://schemas.openxmlformats.org/officeDocument/2006/relationships/hyperlink" Target="http://images.google.com.vn/imgres?imgurl=http://i8.photobucket.com/albums/a32/thuyvuong/Anh%20thang%206%202008%20CAT%20BA/Picture004.jpg&amp;imgrefurl=http://my.opera.com/thuyvuong/blog/show.dml/2343264&amp;usg=__xeJpZ0fIo41U04LTo_i_GjMZvnk=&amp;h=600&amp;w=800&amp;sz=156&amp;hl=vi&amp;start=40&amp;tbnid=iYGqSc_sW6K2hM:&amp;tbnh=107&amp;tbnw=143&amp;prev=/images?q=%22T%E1%BA%AEM+BI%E1%BB%82N%22&amp;gbv=2&amp;ndsp=20&amp;hl=vi&amp;sa=N&amp;start=20" TargetMode="External"/><Relationship Id="rId18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http://tbn3.google.com/images?q=tbn:AbGXQpknGqoUfM:http://www.yeutretho.com/anh-tre-tho/2009/02/16/be.jpg" TargetMode="External"/><Relationship Id="rId17" Type="http://schemas.openxmlformats.org/officeDocument/2006/relationships/hyperlink" Target="http://images.google.com.vn/imgres?imgurl=http://www.hoahoctro.vn/upload/20080420/KulWeekend/031108_beckinsdale_400x400.jpg&amp;imgrefurl=http://www.hoahoctro.vn/showbiz/14378.hht&amp;usg=__Vr4ziDLTe0JxC98jMU_h18Rn0ek=&amp;h=400&amp;w=400&amp;sz=61&amp;hl=vi&amp;start=181&amp;tbnid=tsuEIxoLVcp8KM:&amp;tbnh=124&amp;tbnw=124&amp;prev=/images?q=%22%C4%91%E1%BA%A1p+xe%22&amp;gbv=2&amp;ndsp=20&amp;hl=vi&amp;sa=N&amp;start=180" TargetMode="External"/><Relationship Id="rId2" Type="http://schemas.openxmlformats.org/officeDocument/2006/relationships/hyperlink" Target="http://images.google.com.vn/imgres?imgurl=http://lh4.ggpht.com/_HW5ZP_6h8Js/SGe0HYZHIVI/AAAAAAAACG4/jJU_HmgK_oE/NBN65.jpg&amp;imgrefurl=http://picasaweb.google.com/lh/photo/TQbaq_F0KyHQ1JD3lxcKUw&amp;usg=__hqKXzuqJGJy116pEYsGPBajFycg=&amp;h=988&amp;w=1500&amp;sz=20&amp;hl=vi&amp;start=28&amp;sig2=jmkKkD2EPN-ViZRD8rc0fw&amp;um=1&amp;tbnid=IbTM1Kyf8zGz3M:&amp;tbnh=99&amp;tbnw=150&amp;prev=/images?q=%22+th%E1%BB%83+d%E1%BB%A5c+gi%E1%BB%AFa+gi%E1%BB%9D%22&amp;ndsp=20&amp;hl=vi&amp;sa=N&amp;start=20&amp;um=1&amp;ei=KtHESZeuLYbi6QPlr7W8Bw" TargetMode="External"/><Relationship Id="rId16" Type="http://schemas.openxmlformats.org/officeDocument/2006/relationships/image" Target="http://tbn2.google.com/images?q=tbn:ZIKSk7RelczWgM:http://vtc.vn/newsimage/original/vtc_192053_b3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hyperlink" Target="http://images.google.com.vn/imgres?imgurl=http://images.family.channelvn.net/Images/Uploaded/Share/2009/03/20090305083657617/42-20356956.jpg&amp;imgrefurl=http://www.namyangi.com.vn/vi-VN/zone/300/item/2019/page/4/item.cco&amp;usg=__UAoEH0N3sMiKw9ub4F-xgl0mSWU=&amp;h=427&amp;w=640&amp;sz=64&amp;hl=vi&amp;start=32&amp;tbnid=IalIMlUDxcH4WM:&amp;tbnh=91&amp;tbnw=137&amp;prev=/images?q=%22T%E1%BA%AEM+N%E1%BA%AENG+CHO+TR%E1%BA%BA%22&amp;gbv=2&amp;ndsp=20&amp;hl=vi&amp;sa=N&amp;start=20" TargetMode="External"/><Relationship Id="rId15" Type="http://schemas.openxmlformats.org/officeDocument/2006/relationships/image" Target="../media/image23.jpeg"/><Relationship Id="rId10" Type="http://schemas.openxmlformats.org/officeDocument/2006/relationships/image" Target="http://tbn1.google.com/images?q=tbn:i6a5jEB0O6hI9M:http://image.tin247.com/pictures_small/small_081023015448-296-886.jpg" TargetMode="External"/><Relationship Id="rId19" Type="http://schemas.openxmlformats.org/officeDocument/2006/relationships/image" Target="http://tbn0.google.com/images?q=tbn:tsuEIxoLVcp8KM:http://www.hoahoctro.vn/upload/20080420/KulWeekend/031108_beckinsdale_400x400.jpg" TargetMode="External"/><Relationship Id="rId4" Type="http://schemas.openxmlformats.org/officeDocument/2006/relationships/image" Target="http://tbn0.google.com/images?q=tbn:IbTM1Kyf8zGz3M:http://lh4.ggpht.com/_HW5ZP_6h8Js/SGe0HYZHIVI/AAAAAAAACG4/jJU_HmgK_oE/NBN65.jpg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://mail.google.com/mail/?ui=1&amp;view=att&amp;th=1203195e78ae5c83&amp;attid=0.1&amp;disp=inline&amp;realattid=f_fsmnka7w&amp;zw" TargetMode="External"/><Relationship Id="rId3" Type="http://schemas.openxmlformats.org/officeDocument/2006/relationships/hyperlink" Target="http://images.google.com.vn/imgres?imgurl=http://www.baobinhdinh.com.vn/suckhoe-doisong/2008/8/64660/images/images69612_iPosture.jpg&amp;imgrefurl=http://www.baobinhdinh.com.vn/suckhoe-doisong/2008/8/64660/&amp;usg=__DKy9eCgDVP0R27rfedVe2hPzCP8=&amp;h=260&amp;w=260&amp;sz=15&amp;hl=vi&amp;start=10&amp;sig2=L8rJZGM5WmrLaWlzRvGLVg&amp;um=1&amp;tbnid=qqqFwsTa8q4YHM:&amp;tbnh=112&amp;tbnw=112&amp;prev=/images?q=%22CONG+V%E1%BA%B8O+C%E1%BB%98T+S%E1%BB%90NG%22&amp;hl=vi&amp;um=1&amp;ei=rdnESc_gN4bi6QP7r7W8Bw" TargetMode="External"/><Relationship Id="rId7" Type="http://schemas.openxmlformats.org/officeDocument/2006/relationships/hyperlink" Target="http://images.google.com.vn/imgres?imgurl=http://www.nutifood.com.vn/HyperEdit/lcms.viewimage.aspx?imageid=6987&amp;imgrefurl=http://www.nutifood.com.vn/Default.aspx?pageid=222&amp;mid=769&amp;action=docdetailview&amp;intDocId=4938&amp;intSetItemId=293&amp;breadcrumb=293&amp;usg=__B_OflyA5i4gI32b3P1ngg-KYI5A=&amp;h=286&amp;w=200&amp;sz=15&amp;hl=vi&amp;start=31&amp;sig2=YYIUWW_TjhFeRAL5rzzdBg&amp;um=1&amp;tbnid=doZH8uHM74c-PM:&amp;tbnh=115&amp;tbnw=80&amp;prev=/images?q=%22CONG+V%E1%BA%B8O+C%E1%BB%98T+S%E1%BB%90NG%22&amp;ndsp=20&amp;hl=vi&amp;sa=N&amp;start=20&amp;um=1&amp;ei=CtrEScrNOo-26gOev5W_Bw" TargetMode="External"/><Relationship Id="rId12" Type="http://schemas.openxmlformats.org/officeDocument/2006/relationships/image" Target="http://tbn3.google.com/images?q=tbn:9FYD7xhnOBfWyM:http://www.nutifood.com.vn/HyperEdit/lcms.viewimage.aspx?imageid=628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http://tbn1.google.com/images?q=tbn:qqqFwsTa8q4YHM:http://www.baobinhdinh.com.vn/suckhoe-doisong/2008/8/64660/images/images69612_iPosture.jpg" TargetMode="External"/><Relationship Id="rId15" Type="http://schemas.openxmlformats.org/officeDocument/2006/relationships/image" Target="http://mail.google.com/mail/?ui=1&amp;view=att&amp;th=1203195e78ae5c83&amp;attid=0.1&amp;disp=thd&amp;realattid=f_fsmnka7w&amp;zw" TargetMode="External"/><Relationship Id="rId10" Type="http://schemas.openxmlformats.org/officeDocument/2006/relationships/hyperlink" Target="http://images.google.com.vn/imgres?imgurl=http://www.nutifood.com.vn/HyperEdit/lcms.viewimage.aspx?imageid=6281&amp;imgrefurl=http://www.nutifood.com.vn/Default.aspx?pageid=118&amp;mid=292&amp;intSetItemId=313&amp;breadcrumb=313&amp;action=docdetailview&amp;intDocId=4396&amp;usg=__YuOHaMdQ92iTIIdOfvF0lyPS2rc=&amp;h=243&amp;w=200&amp;sz=20&amp;hl=vi&amp;start=17&amp;sig2=23yQh344qbqZzOH-ebrwLA&amp;um=1&amp;tbnid=9FYD7xhnOBfWyM:&amp;tbnh=110&amp;tbnw=91&amp;prev=/images?q=%22NG%E1%BB%92I+H%E1%BB%8CC+KH%C3%94NG+%C4%90%C3%9ANG+T%C6%AF+TH%E1%BA%BE%22&amp;hl=vi&amp;sa=G&amp;um=1&amp;ei=EtvESdi0A5KC7QPHi8jVBw" TargetMode="External"/><Relationship Id="rId4" Type="http://schemas.openxmlformats.org/officeDocument/2006/relationships/image" Target="../media/image19.jpeg"/><Relationship Id="rId9" Type="http://schemas.openxmlformats.org/officeDocument/2006/relationships/image" Target="http://tbn3.google.com/images?q=tbn:doZH8uHM74c-PM:http://www.nutifood.com.vn/HyperEdit/lcms.viewimage.aspx?imageid=6987" TargetMode="External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DB3C-ADF2-4805-B22A-ADB02878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6659-0610-4E3A-9E89-3859FE43C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B1EC7D-64C1-4FBB-B850-5D0E2853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Để xương và cơ phát triển tốt, chúng ta cần: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-ở hình 1,…………..các loại thức ăn …………..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   các chất dinh dưỡng.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-ở hình 2, …………..phải đảm bảo……………tư thế.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-ở hình 3, ………..các công việc ……………. như quét nhà, rửa chén, trông em,.v.v.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2000" b="1">
                <a:latin typeface="Arial" panose="020B0604020202020204" pitchFamily="34" charset="0"/>
              </a:rPr>
              <a:t>-ở hình 4,………...... thể dục thể thao………..........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247355DB-7058-4FF5-9933-1F276DF9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75438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3D87FC49-E95F-44ED-A919-84482634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 Quan sát tranh để điền từ thích hợp vào chỗ trống:</a:t>
            </a: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6703BC16-C09A-4ED2-9625-4F9E5A5A870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98500"/>
            <a:ext cx="6705600" cy="1344613"/>
            <a:chOff x="720" y="776"/>
            <a:chExt cx="4224" cy="847"/>
          </a:xfrm>
        </p:grpSpPr>
        <p:pic>
          <p:nvPicPr>
            <p:cNvPr id="11280" name="Picture 21" descr="http://tbn0.google.com/images?q=tbn:IbTM1Kyf8zGz3M:http://lh4.ggpht.com/_HW5ZP_6h8Js/SGe0HYZHIVI/AAAAAAAACG4/jJU_HmgK_oE/NBN65.jpg">
              <a:hlinkClick r:id="rId2"/>
              <a:extLst>
                <a:ext uri="{FF2B5EF4-FFF2-40B4-BE49-F238E27FC236}">
                  <a16:creationId xmlns:a16="http://schemas.microsoft.com/office/drawing/2014/main" id="{E5BF4EBE-18C4-4660-8991-A9B84C93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76"/>
              <a:ext cx="912" cy="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1" name="Picture 23" descr="http://mail.google.com/mail/?ui=1&amp;view=att&amp;th=1203195e78ae5c83&amp;attid=0.1&amp;disp=thd&amp;realattid=f_fsmnka7w&amp;zw">
              <a:hlinkClick r:id="rId5"/>
              <a:extLst>
                <a:ext uri="{FF2B5EF4-FFF2-40B4-BE49-F238E27FC236}">
                  <a16:creationId xmlns:a16="http://schemas.microsoft.com/office/drawing/2014/main" id="{936265EC-0B96-416C-9092-7F0F97637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07" b="41472"/>
            <a:stretch>
              <a:fillRect/>
            </a:stretch>
          </p:blipFill>
          <p:spPr bwMode="auto">
            <a:xfrm>
              <a:off x="3024" y="816"/>
              <a:ext cx="720" cy="5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2" name="Picture 20" descr="http://mail.google.com/mail/?ui=1&amp;view=att&amp;th=1203195e78ae5c83&amp;attid=0.2&amp;disp=thd&amp;realattid=f_fsmnkex1&amp;zw">
              <a:hlinkClick r:id="rId8"/>
              <a:extLst>
                <a:ext uri="{FF2B5EF4-FFF2-40B4-BE49-F238E27FC236}">
                  <a16:creationId xmlns:a16="http://schemas.microsoft.com/office/drawing/2014/main" id="{BB16AC30-8D5C-4F90-8185-010FA5509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71" b="56868"/>
            <a:stretch>
              <a:fillRect/>
            </a:stretch>
          </p:blipFill>
          <p:spPr bwMode="auto">
            <a:xfrm>
              <a:off x="816" y="816"/>
              <a:ext cx="768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3" name="Text Box 29">
              <a:extLst>
                <a:ext uri="{FF2B5EF4-FFF2-40B4-BE49-F238E27FC236}">
                  <a16:creationId xmlns:a16="http://schemas.microsoft.com/office/drawing/2014/main" id="{800F702E-466B-4385-84D3-2CD988CE0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39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Arial" panose="020B0604020202020204" pitchFamily="34" charset="0"/>
                </a:rPr>
                <a:t>HÌNH 1</a:t>
              </a:r>
            </a:p>
          </p:txBody>
        </p:sp>
        <p:sp>
          <p:nvSpPr>
            <p:cNvPr id="11284" name="Text Box 30">
              <a:extLst>
                <a:ext uri="{FF2B5EF4-FFF2-40B4-BE49-F238E27FC236}">
                  <a16:creationId xmlns:a16="http://schemas.microsoft.com/office/drawing/2014/main" id="{94D31B42-936C-406B-8B67-CF8A1BEA0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39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Arial" panose="020B0604020202020204" pitchFamily="34" charset="0"/>
                </a:rPr>
                <a:t>HÌNH 2</a:t>
              </a:r>
            </a:p>
          </p:txBody>
        </p:sp>
        <p:sp>
          <p:nvSpPr>
            <p:cNvPr id="11285" name="Text Box 32">
              <a:extLst>
                <a:ext uri="{FF2B5EF4-FFF2-40B4-BE49-F238E27FC236}">
                  <a16:creationId xmlns:a16="http://schemas.microsoft.com/office/drawing/2014/main" id="{A3C68934-9062-46B1-8514-2A0A57CC6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39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Arial" panose="020B0604020202020204" pitchFamily="34" charset="0"/>
                </a:rPr>
                <a:t>HÌNH 3</a:t>
              </a:r>
            </a:p>
          </p:txBody>
        </p:sp>
        <p:sp>
          <p:nvSpPr>
            <p:cNvPr id="11286" name="Text Box 33">
              <a:extLst>
                <a:ext uri="{FF2B5EF4-FFF2-40B4-BE49-F238E27FC236}">
                  <a16:creationId xmlns:a16="http://schemas.microsoft.com/office/drawing/2014/main" id="{1AEF2248-EE0B-4C4E-BCEC-B9F8967B0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39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Arial" panose="020B0604020202020204" pitchFamily="34" charset="0"/>
                </a:rPr>
                <a:t>HÌNH 4</a:t>
              </a:r>
            </a:p>
          </p:txBody>
        </p:sp>
        <p:pic>
          <p:nvPicPr>
            <p:cNvPr id="11287" name="Picture 22" descr="http://tbn0.google.com/images?q=tbn:9tsQertFFPNIFM:http://images.giadinh.net.vn/Images/Uploaded/Share/2008/11/20081113083851975/gd10---ngoi-hoc.jpg">
              <a:extLst>
                <a:ext uri="{FF2B5EF4-FFF2-40B4-BE49-F238E27FC236}">
                  <a16:creationId xmlns:a16="http://schemas.microsoft.com/office/drawing/2014/main" id="{8C381DFC-2868-43EF-A914-250883CD9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64"/>
              <a:ext cx="768" cy="5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83328F42-E9C3-4FAF-A7D6-A4BC5517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9144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đúng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50BC11AC-C64B-4185-848D-CF836033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56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đủ chất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B66E8ED-08A5-4584-B391-F9A3A03E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860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đều đặn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D0436446-243D-4BE4-A3AD-E74B245F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hợp lý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E00074B6-E7A3-45E3-87D1-38D4541B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860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ăn uống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654631BF-651A-4079-9AD2-8B5FDE5E4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0"/>
            <a:ext cx="9906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làm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BB790C57-70C1-4E15-B462-87F7E17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956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đầy đủ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2C4624B8-1FCB-4A47-973A-2D613C8E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12954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luyện tập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9AE269FA-42FF-4493-857D-239A5C89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11430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vừa sức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F2BBCC4B-A354-4E41-9BC5-7F41E5BF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0668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đi đứng</a:t>
            </a:r>
          </a:p>
        </p:txBody>
      </p:sp>
    </p:spTree>
    <p:extLst>
      <p:ext uri="{BB962C8B-B14F-4D97-AF65-F5344CB8AC3E}">
        <p14:creationId xmlns:p14="http://schemas.microsoft.com/office/powerpoint/2010/main" val="32434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21554E-7 L -0.2125 0.239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61795E-6 L 0.45417 0.151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1795E-6 L -0.225 0.262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1795E-6 L 0.25 0.25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21554E-7 L -0.3875 0.40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1795E-6 L -0.0625 0.3064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21554E-7 L 0.09583 0.506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1781 L 0.05208 0.14362 C 0.08819 0.17091 0.1125 0.21092 0.1125 0.25278 C 0.1125 0.30019 0.08819 0.33904 0.05208 0.36517 L -0.10417 0.49514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ouquet">
            <a:extLst>
              <a:ext uri="{FF2B5EF4-FFF2-40B4-BE49-F238E27FC236}">
                <a16:creationId xmlns:a16="http://schemas.microsoft.com/office/drawing/2014/main" id="{C8A0B500-CDF9-4420-A378-596211AD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"/>
            <a:ext cx="6400800" cy="13716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Chúng ta không nên làm gì để ảnh hưởng</a:t>
            </a:r>
          </a:p>
          <a:p>
            <a:pPr algn="just"/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xấu đến xương và cơ?</a:t>
            </a:r>
          </a:p>
        </p:txBody>
      </p:sp>
      <p:sp>
        <p:nvSpPr>
          <p:cNvPr id="3" name="AutoShape 5" descr="Bouquet">
            <a:extLst>
              <a:ext uri="{FF2B5EF4-FFF2-40B4-BE49-F238E27FC236}">
                <a16:creationId xmlns:a16="http://schemas.microsoft.com/office/drawing/2014/main" id="{68C32785-C236-433C-AD1E-AADF4FC627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5300" y="266700"/>
            <a:ext cx="1066800" cy="1295400"/>
          </a:xfrm>
          <a:custGeom>
            <a:avLst/>
            <a:gdLst>
              <a:gd name="T0" fmla="*/ 762021 w 21600"/>
              <a:gd name="T1" fmla="*/ 0 h 21600"/>
              <a:gd name="T2" fmla="*/ 457193 w 21600"/>
              <a:gd name="T3" fmla="*/ 555163 h 21600"/>
              <a:gd name="T4" fmla="*/ 0 w 21600"/>
              <a:gd name="T5" fmla="*/ 1186730 h 21600"/>
              <a:gd name="T6" fmla="*/ 415904 w 21600"/>
              <a:gd name="T7" fmla="*/ 1295400 h 21600"/>
              <a:gd name="T8" fmla="*/ 831808 w 21600"/>
              <a:gd name="T9" fmla="*/ 1003755 h 21600"/>
              <a:gd name="T10" fmla="*/ 1066800 w 21600"/>
              <a:gd name="T11" fmla="*/ 5551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974 h 21600"/>
              <a:gd name="T20" fmla="*/ 1684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4015" y="9257"/>
                </a:lnTo>
                <a:lnTo>
                  <a:pt x="14015" y="17974"/>
                </a:lnTo>
                <a:lnTo>
                  <a:pt x="0" y="17974"/>
                </a:lnTo>
                <a:lnTo>
                  <a:pt x="0" y="21600"/>
                </a:lnTo>
                <a:lnTo>
                  <a:pt x="16842" y="21600"/>
                </a:lnTo>
                <a:lnTo>
                  <a:pt x="16842" y="9257"/>
                </a:lnTo>
                <a:lnTo>
                  <a:pt x="21600" y="925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AutoShape 17">
            <a:extLst>
              <a:ext uri="{FF2B5EF4-FFF2-40B4-BE49-F238E27FC236}">
                <a16:creationId xmlns:a16="http://schemas.microsoft.com/office/drawing/2014/main" id="{E1770A4B-E4DF-464D-A0CA-5A308190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2438400" cy="1828800"/>
          </a:xfrm>
          <a:prstGeom prst="irregularSeal1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KHÔNG NÊN!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747D2273-BE81-486B-9375-59B3AC00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267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ĂN UỐNG THIẾU CHẤT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7AE2114A-F100-48A2-BDD9-E53BCC13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14800"/>
            <a:ext cx="57912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ĐI, ĐỨNG,NGỒI, LEO TRÈO KHÔNG ĐÚNG TƯ THẾ</a:t>
            </a: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AD53B8BF-92BC-4CDC-B7F1-45FA734B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4419600" cy="609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LÀM VIỆC QUÁ SỨC</a:t>
            </a:r>
          </a:p>
        </p:txBody>
      </p:sp>
      <p:sp>
        <p:nvSpPr>
          <p:cNvPr id="8" name="AutoShape 21">
            <a:extLst>
              <a:ext uri="{FF2B5EF4-FFF2-40B4-BE49-F238E27FC236}">
                <a16:creationId xmlns:a16="http://schemas.microsoft.com/office/drawing/2014/main" id="{682ED84B-27C5-437A-A424-EC3ADEC8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71628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KHÔNG VẬN ĐỘNG, LUYỆN TẬP THỂ DỤC THỂ  THAO ĐỀU ĐẶN</a:t>
            </a: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2A4EE060-7102-4BD9-9EFA-58B46D673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33528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50A45B29-859E-4C86-8DD4-AB85C8A7F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124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55235A61-04B2-4965-946A-7F55E2A83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194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6057067A-FD49-4767-B323-41225824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1" name="Picture 30" descr="Little girl">
            <a:hlinkClick r:id="rId3"/>
            <a:extLst>
              <a:ext uri="{FF2B5EF4-FFF2-40B4-BE49-F238E27FC236}">
                <a16:creationId xmlns:a16="http://schemas.microsoft.com/office/drawing/2014/main" id="{94AA247E-8E03-494E-A6B7-A211207C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p7">
            <a:extLst>
              <a:ext uri="{FF2B5EF4-FFF2-40B4-BE49-F238E27FC236}">
                <a16:creationId xmlns:a16="http://schemas.microsoft.com/office/drawing/2014/main" id="{E90F238B-1CC2-480C-A06E-6D02C986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>
            <a:extLst>
              <a:ext uri="{FF2B5EF4-FFF2-40B4-BE49-F238E27FC236}">
                <a16:creationId xmlns:a16="http://schemas.microsoft.com/office/drawing/2014/main" id="{3F7D61F8-F5E8-4F5B-BA7E-07CEE08624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248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CÁCH NHẤC MỘT VẬT HỢP LÝ </a:t>
            </a:r>
          </a:p>
          <a:p>
            <a:pPr algn="ctr"/>
            <a:r>
              <a:rPr lang="en-US" sz="24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ĐỂ KHÔNG BỊ CONG VẸO CỘT SỐNG: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2D7457C-67D7-41C2-85D5-D12519B4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Khi nhấc lưng phải thẳng, dùng sức ở hai chân để co đầu gối và đứng thẳng dậy để nhấc vật.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 Không đứng thẳng chân và không dùng sức ở lưng vì sẽ bị đau. </a:t>
            </a:r>
          </a:p>
        </p:txBody>
      </p:sp>
      <p:pic>
        <p:nvPicPr>
          <p:cNvPr id="5" name="Picture 12" descr="http://mail.google.com/mail/?ui=1&amp;view=att&amp;th=1203195e78ae5c83&amp;attid=0.1&amp;disp=thd&amp;realattid=f_fsmnka7w&amp;zw">
            <a:hlinkClick r:id="rId3"/>
            <a:extLst>
              <a:ext uri="{FF2B5EF4-FFF2-40B4-BE49-F238E27FC236}">
                <a16:creationId xmlns:a16="http://schemas.microsoft.com/office/drawing/2014/main" id="{1CE8EF62-5A79-4C07-A577-CE62900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2"/>
          <a:stretch>
            <a:fillRect/>
          </a:stretch>
        </p:blipFill>
        <p:spPr bwMode="auto">
          <a:xfrm>
            <a:off x="2362200" y="4606925"/>
            <a:ext cx="38100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70BA-DC3A-4CFC-8A39-75B05A9D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m gi de xuong va co phat trien tot">
            <a:hlinkClick r:id="" action="ppaction://media"/>
            <a:extLst>
              <a:ext uri="{FF2B5EF4-FFF2-40B4-BE49-F238E27FC236}">
                <a16:creationId xmlns:a16="http://schemas.microsoft.com/office/drawing/2014/main" id="{F2E58EF4-FB0B-4594-B988-1EDA8231602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74638"/>
            <a:ext cx="8229600" cy="6172742"/>
          </a:xfrm>
        </p:spPr>
      </p:pic>
    </p:spTree>
    <p:extLst>
      <p:ext uri="{BB962C8B-B14F-4D97-AF65-F5344CB8AC3E}">
        <p14:creationId xmlns:p14="http://schemas.microsoft.com/office/powerpoint/2010/main" val="11179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A656C2-884B-4C93-B43E-B341C5D0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1CD33C-166B-4C16-88AF-BBF3CF9F6567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075" name="Picture 16" descr="p7">
            <a:extLst>
              <a:ext uri="{FF2B5EF4-FFF2-40B4-BE49-F238E27FC236}">
                <a16:creationId xmlns:a16="http://schemas.microsoft.com/office/drawing/2014/main" id="{673A274F-A247-4429-B690-06B3E1D0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9116216F-40B4-444D-9C6F-7BD1EC90E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320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hlink"/>
              </a:buClr>
              <a:buFontTx/>
              <a:buNone/>
              <a:defRPr/>
            </a:pPr>
            <a:r>
              <a:rPr lang="en-US" sz="7200" b="1" baseline="1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TRÒ CHƠI VẬT TAY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0697A97A-E789-4D8F-8E27-21436C772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39624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KHỞI ĐỘNG </a:t>
            </a:r>
          </a:p>
        </p:txBody>
      </p:sp>
      <p:pic>
        <p:nvPicPr>
          <p:cNvPr id="3078" name="Picture 11" descr="ss5">
            <a:extLst>
              <a:ext uri="{FF2B5EF4-FFF2-40B4-BE49-F238E27FC236}">
                <a16:creationId xmlns:a16="http://schemas.microsoft.com/office/drawing/2014/main" id="{AC4E3128-2CFF-4211-B657-713DEE35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b="12820"/>
          <a:stretch>
            <a:fillRect/>
          </a:stretch>
        </p:blipFill>
        <p:spPr bwMode="auto">
          <a:xfrm>
            <a:off x="3962400" y="3124200"/>
            <a:ext cx="3962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Bánh bao">
            <a:extLst>
              <a:ext uri="{FF2B5EF4-FFF2-40B4-BE49-F238E27FC236}">
                <a16:creationId xmlns:a16="http://schemas.microsoft.com/office/drawing/2014/main" id="{845CDD9D-1F2C-4B59-9194-C36CA03C4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Licca">
            <a:hlinkClick r:id="rId5"/>
            <a:extLst>
              <a:ext uri="{FF2B5EF4-FFF2-40B4-BE49-F238E27FC236}">
                <a16:creationId xmlns:a16="http://schemas.microsoft.com/office/drawing/2014/main" id="{268CD5B3-F517-4140-A6E8-CF6D91819B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217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76428-2AFB-4E50-BAA3-4A6E7BE6D8C8}"/>
              </a:ext>
            </a:extLst>
          </p:cNvPr>
          <p:cNvSpPr/>
          <p:nvPr/>
        </p:nvSpPr>
        <p:spPr>
          <a:xfrm>
            <a:off x="146398" y="178156"/>
            <a:ext cx="8836073" cy="107721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A33995E-CB1D-4835-8F78-B7723362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86968"/>
            <a:ext cx="1600200" cy="123303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B4BD0D-9E52-4B79-A641-5E7591F8830E}"/>
              </a:ext>
            </a:extLst>
          </p:cNvPr>
          <p:cNvSpPr/>
          <p:nvPr/>
        </p:nvSpPr>
        <p:spPr>
          <a:xfrm>
            <a:off x="419100" y="2667000"/>
            <a:ext cx="8290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9079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1,2,3,4,5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tr.10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8792E2-6731-4F77-8BE8-7BBD6E151059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810000"/>
            <a:ext cx="7696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Clr>
                <a:schemeClr val="tx1"/>
              </a:buClr>
              <a:buFontTx/>
              <a:buAutoNum type="arabicPeriod"/>
            </a:pP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09600" indent="-609600" algn="l">
              <a:buClr>
                <a:schemeClr val="tx1"/>
              </a:buClr>
              <a:buFontTx/>
              <a:buAutoNum type="arabicPeriod"/>
            </a:pP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09600" indent="-609600" algn="l">
              <a:buClr>
                <a:schemeClr val="tx1"/>
              </a:buClr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76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udy\HOC TAP\Tieu hoc Doan Thi Diem\huyen_ th DTD dung\GA dien tu sua tuan 4 và 24\tuan 4\TNXH\Bai 4 Lam gi de xuong va co phat trien tot.jpg">
            <a:extLst>
              <a:ext uri="{FF2B5EF4-FFF2-40B4-BE49-F238E27FC236}">
                <a16:creationId xmlns:a16="http://schemas.microsoft.com/office/drawing/2014/main" id="{D06395EB-8F1C-44D7-BB10-EDBFE6243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51667" b="40000"/>
          <a:stretch/>
        </p:blipFill>
        <p:spPr bwMode="auto">
          <a:xfrm>
            <a:off x="0" y="277374"/>
            <a:ext cx="5476876" cy="28328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study\HOC TAP\Tieu hoc Doan Thi Diem\huyen_ th DTD dung\GA dien tu sua tuan 4 và 24\tuan 4\TNXH\Bai 4 Lam gi de xuong va co phat trien tot.jpg">
            <a:extLst>
              <a:ext uri="{FF2B5EF4-FFF2-40B4-BE49-F238E27FC236}">
                <a16:creationId xmlns:a16="http://schemas.microsoft.com/office/drawing/2014/main" id="{364FC4E6-BA53-4F5F-A467-D83B4045B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8889"/>
          <a:stretch/>
        </p:blipFill>
        <p:spPr bwMode="auto">
          <a:xfrm>
            <a:off x="2057400" y="3429000"/>
            <a:ext cx="4572000" cy="2915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study\HOC TAP\Tieu hoc Doan Thi Diem\huyen_ th DTD dung\GA dien tu sua tuan 4 và 24\tuan 4\TNXH\Bai 4 Lam gi de xuong va co phat trien tot.jpg">
            <a:extLst>
              <a:ext uri="{FF2B5EF4-FFF2-40B4-BE49-F238E27FC236}">
                <a16:creationId xmlns:a16="http://schemas.microsoft.com/office/drawing/2014/main" id="{98030534-16DE-412D-88FE-4A03B5223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7778" r="55834" b="1209"/>
          <a:stretch/>
        </p:blipFill>
        <p:spPr bwMode="auto">
          <a:xfrm>
            <a:off x="5476876" y="307099"/>
            <a:ext cx="3581400" cy="2812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8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E3C09338-2E01-41D0-94DC-DB2507FE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86000"/>
            <a:ext cx="2667000" cy="2362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4" descr="http://mail.google.com/mail/?ui=1&amp;view=att&amp;th=1203195e78ae5c83&amp;attid=0.2&amp;disp=thd&amp;realattid=f_fsmnkex1&amp;zw">
            <a:hlinkClick r:id="rId2"/>
            <a:extLst>
              <a:ext uri="{FF2B5EF4-FFF2-40B4-BE49-F238E27FC236}">
                <a16:creationId xmlns:a16="http://schemas.microsoft.com/office/drawing/2014/main" id="{7D7F1D23-E75F-47AB-B995-FB8FA4AE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9" t="7988" r="57224" b="56868"/>
          <a:stretch>
            <a:fillRect/>
          </a:stretch>
        </p:blipFill>
        <p:spPr bwMode="auto">
          <a:xfrm>
            <a:off x="3429000" y="2667000"/>
            <a:ext cx="1981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3">
            <a:extLst>
              <a:ext uri="{FF2B5EF4-FFF2-40B4-BE49-F238E27FC236}">
                <a16:creationId xmlns:a16="http://schemas.microsoft.com/office/drawing/2014/main" id="{3921F179-5CA9-4F06-9944-3C27E65778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"/>
            <a:ext cx="2667000" cy="1616075"/>
            <a:chOff x="192" y="288"/>
            <a:chExt cx="1680" cy="1018"/>
          </a:xfrm>
        </p:grpSpPr>
        <p:pic>
          <p:nvPicPr>
            <p:cNvPr id="6169" name="Picture 11" descr="Xem ảnh với kích cỡ đầy đủ">
              <a:hlinkClick r:id="rId5"/>
              <a:extLst>
                <a:ext uri="{FF2B5EF4-FFF2-40B4-BE49-F238E27FC236}">
                  <a16:creationId xmlns:a16="http://schemas.microsoft.com/office/drawing/2014/main" id="{734253F7-1299-45DE-BCEC-CD477D11B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8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21" descr="thuc-pham">
              <a:extLst>
                <a:ext uri="{FF2B5EF4-FFF2-40B4-BE49-F238E27FC236}">
                  <a16:creationId xmlns:a16="http://schemas.microsoft.com/office/drawing/2014/main" id="{9CEF3ECD-38B6-4C1F-9378-DF62E89E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1632" cy="9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1" name="Picture 22" descr="Xem ảnh với kích cỡ đầy đủ">
              <a:hlinkClick r:id="rId5"/>
              <a:extLst>
                <a:ext uri="{FF2B5EF4-FFF2-40B4-BE49-F238E27FC236}">
                  <a16:creationId xmlns:a16="http://schemas.microsoft.com/office/drawing/2014/main" id="{B15C670C-75C0-41E6-8D4A-F8961358F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00" t="25000" r="-12500" b="25000"/>
            <a:stretch>
              <a:fillRect/>
            </a:stretch>
          </p:blipFill>
          <p:spPr bwMode="auto">
            <a:xfrm>
              <a:off x="1248" y="336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6">
            <a:extLst>
              <a:ext uri="{FF2B5EF4-FFF2-40B4-BE49-F238E27FC236}">
                <a16:creationId xmlns:a16="http://schemas.microsoft.com/office/drawing/2014/main" id="{EBA29C03-9569-4AF8-A883-FBF15C63006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33400"/>
            <a:ext cx="2590800" cy="1524000"/>
            <a:chOff x="2064" y="336"/>
            <a:chExt cx="1632" cy="960"/>
          </a:xfrm>
        </p:grpSpPr>
        <p:sp>
          <p:nvSpPr>
            <p:cNvPr id="6163" name="Rectangle 20">
              <a:extLst>
                <a:ext uri="{FF2B5EF4-FFF2-40B4-BE49-F238E27FC236}">
                  <a16:creationId xmlns:a16="http://schemas.microsoft.com/office/drawing/2014/main" id="{D04EBFFB-B539-4B8E-8C86-D38258595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36"/>
              <a:ext cx="163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64" name="Group 35">
              <a:extLst>
                <a:ext uri="{FF2B5EF4-FFF2-40B4-BE49-F238E27FC236}">
                  <a16:creationId xmlns:a16="http://schemas.microsoft.com/office/drawing/2014/main" id="{0005386D-9C33-4BBB-9A39-1BF609690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36"/>
              <a:ext cx="1632" cy="960"/>
              <a:chOff x="2064" y="336"/>
              <a:chExt cx="1632" cy="960"/>
            </a:xfrm>
          </p:grpSpPr>
          <p:pic>
            <p:nvPicPr>
              <p:cNvPr id="6165" name="Picture 27" descr="Xem ảnh với kích cỡ đầy đủ">
                <a:hlinkClick r:id="rId9"/>
                <a:extLst>
                  <a:ext uri="{FF2B5EF4-FFF2-40B4-BE49-F238E27FC236}">
                    <a16:creationId xmlns:a16="http://schemas.microsoft.com/office/drawing/2014/main" id="{D77C6434-CFC6-4FF1-999B-5E078779EC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36"/>
                <a:ext cx="81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25" descr="chuoi%2520chin">
                <a:extLst>
                  <a:ext uri="{FF2B5EF4-FFF2-40B4-BE49-F238E27FC236}">
                    <a16:creationId xmlns:a16="http://schemas.microsoft.com/office/drawing/2014/main" id="{F42FE60F-5B69-4CAC-A396-C094B9EAD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816"/>
                <a:ext cx="816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32" descr="atvn">
                <a:hlinkClick r:id="rId12"/>
                <a:extLst>
                  <a:ext uri="{FF2B5EF4-FFF2-40B4-BE49-F238E27FC236}">
                    <a16:creationId xmlns:a16="http://schemas.microsoft.com/office/drawing/2014/main" id="{77E6B1A6-9472-4657-9E06-6A09FDB90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816"/>
                <a:ext cx="81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24" descr="atvn">
                <a:extLst>
                  <a:ext uri="{FF2B5EF4-FFF2-40B4-BE49-F238E27FC236}">
                    <a16:creationId xmlns:a16="http://schemas.microsoft.com/office/drawing/2014/main" id="{C428FD7A-E0EC-412F-B5DD-1B23AE6626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336"/>
                <a:ext cx="81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E6F4B3F9-4772-471E-8116-0ED505DF667F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33400"/>
            <a:ext cx="2514600" cy="1554163"/>
            <a:chOff x="3936" y="336"/>
            <a:chExt cx="1584" cy="979"/>
          </a:xfrm>
        </p:grpSpPr>
        <p:sp>
          <p:nvSpPr>
            <p:cNvPr id="6158" name="Rectangle 19">
              <a:extLst>
                <a:ext uri="{FF2B5EF4-FFF2-40B4-BE49-F238E27FC236}">
                  <a16:creationId xmlns:a16="http://schemas.microsoft.com/office/drawing/2014/main" id="{3AC41F5C-FDBA-4DB0-B355-9EE4F1F2A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36"/>
              <a:ext cx="1584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6159" name="Picture 37" descr="IMG_0635">
              <a:extLst>
                <a:ext uri="{FF2B5EF4-FFF2-40B4-BE49-F238E27FC236}">
                  <a16:creationId xmlns:a16="http://schemas.microsoft.com/office/drawing/2014/main" id="{799197FE-DFE6-47DA-95E8-EA8E4EDF6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6"/>
              <a:ext cx="768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42" descr="http://tbn2.google.com/images?q=tbn:VPEiyiXJahU45M:http://img90.imageshack.us/img90/8493/luamachwe3.jpg">
              <a:extLst>
                <a:ext uri="{FF2B5EF4-FFF2-40B4-BE49-F238E27FC236}">
                  <a16:creationId xmlns:a16="http://schemas.microsoft.com/office/drawing/2014/main" id="{AE0D5F00-792C-46BC-A2DB-D1B6A59EE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r:link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36"/>
              <a:ext cx="8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38" descr="hen32uo">
              <a:extLst>
                <a:ext uri="{FF2B5EF4-FFF2-40B4-BE49-F238E27FC236}">
                  <a16:creationId xmlns:a16="http://schemas.microsoft.com/office/drawing/2014/main" id="{550F868C-AC6F-4D1A-9C5F-3AE8495CC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64"/>
              <a:ext cx="76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41" descr="Canh-ngao-nam-rom">
              <a:extLst>
                <a:ext uri="{FF2B5EF4-FFF2-40B4-BE49-F238E27FC236}">
                  <a16:creationId xmlns:a16="http://schemas.microsoft.com/office/drawing/2014/main" id="{B5FC6695-0A12-45BE-97BD-9342A3445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864"/>
              <a:ext cx="81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47">
            <a:extLst>
              <a:ext uri="{FF2B5EF4-FFF2-40B4-BE49-F238E27FC236}">
                <a16:creationId xmlns:a16="http://schemas.microsoft.com/office/drawing/2014/main" id="{83094C1D-DDD2-4ED0-A72A-B9D0E1E4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029200"/>
            <a:ext cx="6629400" cy="1143000"/>
          </a:xfrm>
          <a:prstGeom prst="cloudCallout">
            <a:avLst>
              <a:gd name="adj1" fmla="val -34194"/>
              <a:gd name="adj2" fmla="val 81944"/>
            </a:avLst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Ăn uống đủ chất, có đủ thịt, trứng, sữa, cơm, rau xanh, hoa quả,…</a:t>
            </a:r>
          </a:p>
        </p:txBody>
      </p:sp>
      <p:sp>
        <p:nvSpPr>
          <p:cNvPr id="22" name="Line 49">
            <a:extLst>
              <a:ext uri="{FF2B5EF4-FFF2-40B4-BE49-F238E27FC236}">
                <a16:creationId xmlns:a16="http://schemas.microsoft.com/office/drawing/2014/main" id="{5AF9C4E4-F04F-4DB8-8A65-58FCB7D088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21336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2">
            <a:extLst>
              <a:ext uri="{FF2B5EF4-FFF2-40B4-BE49-F238E27FC236}">
                <a16:creationId xmlns:a16="http://schemas.microsoft.com/office/drawing/2014/main" id="{35A3F0DC-C55A-4142-B93C-953136A9E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3">
            <a:extLst>
              <a:ext uri="{FF2B5EF4-FFF2-40B4-BE49-F238E27FC236}">
                <a16:creationId xmlns:a16="http://schemas.microsoft.com/office/drawing/2014/main" id="{D718A273-325A-46FD-9B62-D58B5831E5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1336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56">
            <a:extLst>
              <a:ext uri="{FF2B5EF4-FFF2-40B4-BE49-F238E27FC236}">
                <a16:creationId xmlns:a16="http://schemas.microsoft.com/office/drawing/2014/main" id="{4BAF7BB9-5BC5-479B-9CB4-5AB14673CC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3400" y="4495800"/>
            <a:ext cx="304800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6" name="Picture 57" descr="Bé ký tự">
            <a:extLst>
              <a:ext uri="{FF2B5EF4-FFF2-40B4-BE49-F238E27FC236}">
                <a16:creationId xmlns:a16="http://schemas.microsoft.com/office/drawing/2014/main" id="{54A4339E-86DF-4A64-BBF8-4587070AE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9194" flipV="1">
            <a:off x="228600" y="4572000"/>
            <a:ext cx="1409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59">
            <a:extLst>
              <a:ext uri="{FF2B5EF4-FFF2-40B4-BE49-F238E27FC236}">
                <a16:creationId xmlns:a16="http://schemas.microsoft.com/office/drawing/2014/main" id="{F38C3EB8-7A92-405F-ABC4-DF04DF37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362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</a:rPr>
              <a:t>HÌNH 1</a:t>
            </a:r>
          </a:p>
        </p:txBody>
      </p:sp>
    </p:spTree>
    <p:extLst>
      <p:ext uri="{BB962C8B-B14F-4D97-AF65-F5344CB8AC3E}">
        <p14:creationId xmlns:p14="http://schemas.microsoft.com/office/powerpoint/2010/main" val="21275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build="allAtOnce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ail.google.com/mail/?ui=1&amp;view=att&amp;th=1203195e78ae5c83&amp;attid=0.2&amp;disp=thd&amp;realattid=f_fsmnkex1&amp;zw">
            <a:hlinkClick r:id="rId2"/>
            <a:extLst>
              <a:ext uri="{FF2B5EF4-FFF2-40B4-BE49-F238E27FC236}">
                <a16:creationId xmlns:a16="http://schemas.microsoft.com/office/drawing/2014/main" id="{912B5498-90C0-482A-A4BC-EBFB1C89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4" r="1866" b="57895"/>
          <a:stretch>
            <a:fillRect/>
          </a:stretch>
        </p:blipFill>
        <p:spPr bwMode="auto">
          <a:xfrm>
            <a:off x="1143000" y="990600"/>
            <a:ext cx="20574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>
            <a:extLst>
              <a:ext uri="{FF2B5EF4-FFF2-40B4-BE49-F238E27FC236}">
                <a16:creationId xmlns:a16="http://schemas.microsoft.com/office/drawing/2014/main" id="{7CCD3701-A696-4C9E-A9B6-97AE1812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953000"/>
            <a:ext cx="5410200" cy="1143000"/>
          </a:xfrm>
          <a:prstGeom prst="cloudCallout">
            <a:avLst>
              <a:gd name="adj1" fmla="val -55019"/>
              <a:gd name="adj2" fmla="val 89444"/>
            </a:avLst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Học nơi có đủ ánh sáng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 Không thức quá khuya vì không tốt cho sự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 sz="1400" b="1">
                <a:latin typeface="Arial" panose="020B0604020202020204" pitchFamily="34" charset="0"/>
              </a:rPr>
              <a:t>phát triển của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 cơ và xương.</a:t>
            </a:r>
          </a:p>
        </p:txBody>
      </p:sp>
      <p:pic>
        <p:nvPicPr>
          <p:cNvPr id="4" name="Picture 10" descr="http://tbn1.google.com/images?q=tbn:qqqFwsTa8q4YHM:http://www.baobinhdinh.com.vn/suckhoe-doisong/2008/8/64660/images/images69612_iPosture.jpg">
            <a:hlinkClick r:id="rId5"/>
            <a:extLst>
              <a:ext uri="{FF2B5EF4-FFF2-40B4-BE49-F238E27FC236}">
                <a16:creationId xmlns:a16="http://schemas.microsoft.com/office/drawing/2014/main" id="{AC74BE4E-98E4-47E8-BAC0-E798797B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gd10---ngoi-hoc">
            <a:extLst>
              <a:ext uri="{FF2B5EF4-FFF2-40B4-BE49-F238E27FC236}">
                <a16:creationId xmlns:a16="http://schemas.microsoft.com/office/drawing/2014/main" id="{7864F996-9809-4620-B218-92309A40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9812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>
            <a:extLst>
              <a:ext uri="{FF2B5EF4-FFF2-40B4-BE49-F238E27FC236}">
                <a16:creationId xmlns:a16="http://schemas.microsoft.com/office/drawing/2014/main" id="{3169C80C-5251-4862-8F03-4EAD407274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200400"/>
            <a:ext cx="38862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l-PL" sz="2800" b="1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Do đó, chúng ta cần:</a:t>
            </a:r>
            <a:endParaRPr lang="en-US" sz="2800" b="1" kern="10" spc="-28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sp>
        <p:nvSpPr>
          <p:cNvPr id="8" name="WordArt 16" descr="Paper bag">
            <a:extLst>
              <a:ext uri="{FF2B5EF4-FFF2-40B4-BE49-F238E27FC236}">
                <a16:creationId xmlns:a16="http://schemas.microsoft.com/office/drawing/2014/main" id="{02751E73-D222-4469-A9B4-A84EF3A6AD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7338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ngồi học đúng tư thế</a:t>
            </a:r>
            <a:endParaRPr lang="en-US" sz="2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</a:endParaRPr>
          </a:p>
        </p:txBody>
      </p:sp>
      <p:sp>
        <p:nvSpPr>
          <p:cNvPr id="7176" name="Text Box 20">
            <a:extLst>
              <a:ext uri="{FF2B5EF4-FFF2-40B4-BE49-F238E27FC236}">
                <a16:creationId xmlns:a16="http://schemas.microsoft.com/office/drawing/2014/main" id="{4EDF4ABE-7657-4BD3-8B6A-A2831A29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F59B182D-3EF2-49A5-9DA9-B9BF0C8A8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"/>
            <a:ext cx="4343400" cy="1371600"/>
          </a:xfrm>
          <a:prstGeom prst="wedgeEllipseCallout">
            <a:avLst>
              <a:gd name="adj1" fmla="val -57162"/>
              <a:gd name="adj2" fmla="val 54167"/>
            </a:avLst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Bạn nhỏ ngồi học đúng 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tư thế chưa?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Nơi bạn học có đủ 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ánh sáng không?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0FD3619A-CDFA-43B8-A7A5-2680EAF9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85800"/>
            <a:ext cx="3352800" cy="1447800"/>
          </a:xfrm>
          <a:prstGeom prst="wedgeEllipseCallout">
            <a:avLst>
              <a:gd name="adj1" fmla="val -63634"/>
              <a:gd name="adj2" fmla="val 44625"/>
            </a:avLst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Theo em, vì sao chúng ta cần phải đi, đứng, ngồi,...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 đúng tư thế?</a:t>
            </a:r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id="{A7A40D0B-E08C-427C-9BF9-AED123A4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447800" cy="1600200"/>
          </a:xfrm>
          <a:prstGeom prst="wedgeRoundRectCallout">
            <a:avLst>
              <a:gd name="adj1" fmla="val 86718"/>
              <a:gd name="adj2" fmla="val -37241"/>
              <a:gd name="adj3" fmla="val 16667"/>
            </a:avLst>
          </a:prstGeom>
          <a:gradFill rotWithShape="1">
            <a:gsLst>
              <a:gs pos="0">
                <a:srgbClr val="99FF66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Để đèn học ở bên trái để đảm bảo đủ ánh sáng</a:t>
            </a:r>
          </a:p>
        </p:txBody>
      </p:sp>
    </p:spTree>
    <p:extLst>
      <p:ext uri="{BB962C8B-B14F-4D97-AF65-F5344CB8AC3E}">
        <p14:creationId xmlns:p14="http://schemas.microsoft.com/office/powerpoint/2010/main" val="7056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D54B9947-17D4-4C91-AFB3-D112E274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838200"/>
            <a:ext cx="2971800" cy="1752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" name="Picture 4" descr="http://mail.google.com/mail/?ui=1&amp;view=att&amp;th=1203195e78ae5c83&amp;attid=0.2&amp;disp=thd&amp;realattid=f_fsmnkex1&amp;zw">
            <a:hlinkClick r:id="rId2"/>
            <a:extLst>
              <a:ext uri="{FF2B5EF4-FFF2-40B4-BE49-F238E27FC236}">
                <a16:creationId xmlns:a16="http://schemas.microsoft.com/office/drawing/2014/main" id="{4476186C-E47A-40A0-9C7E-E450FD0A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51280" r="7120" b="-5602"/>
          <a:stretch>
            <a:fillRect/>
          </a:stretch>
        </p:blipFill>
        <p:spPr bwMode="auto">
          <a:xfrm>
            <a:off x="1524000" y="1066800"/>
            <a:ext cx="1981200" cy="15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5">
            <a:extLst>
              <a:ext uri="{FF2B5EF4-FFF2-40B4-BE49-F238E27FC236}">
                <a16:creationId xmlns:a16="http://schemas.microsoft.com/office/drawing/2014/main" id="{CAA425FA-AC2E-45CC-9DC4-616C6CF2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A50021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5" name="Picture 11" descr="http://tbn2.google.com/images?q=tbn:FyUq2GUrAGxZuM:http://www.baoanhdatmui.vn/vcms/media/photos/2008/6/cm475/13/1.jpg">
            <a:extLst>
              <a:ext uri="{FF2B5EF4-FFF2-40B4-BE49-F238E27FC236}">
                <a16:creationId xmlns:a16="http://schemas.microsoft.com/office/drawing/2014/main" id="{C853D2E8-87A7-489C-A0AF-E2500436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1981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4">
            <a:extLst>
              <a:ext uri="{FF2B5EF4-FFF2-40B4-BE49-F238E27FC236}">
                <a16:creationId xmlns:a16="http://schemas.microsoft.com/office/drawing/2014/main" id="{91E22AEF-68B7-4920-B75E-B49B164A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76600"/>
            <a:ext cx="5562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Bơi là một môn thể thao rất có lợi cho sự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 phát triển của xương và cơ,</a:t>
            </a:r>
          </a:p>
          <a:p>
            <a:pPr algn="ctr"/>
            <a:r>
              <a:rPr lang="en-US" altLang="en-US" b="1">
                <a:latin typeface="Arial" panose="020B0604020202020204" pitchFamily="34" charset="0"/>
              </a:rPr>
              <a:t> giúp ta cao lớn, thân hình cân đối hơn.</a:t>
            </a:r>
          </a:p>
        </p:txBody>
      </p:sp>
      <p:sp>
        <p:nvSpPr>
          <p:cNvPr id="7" name="AutoShape 25">
            <a:extLst>
              <a:ext uri="{FF2B5EF4-FFF2-40B4-BE49-F238E27FC236}">
                <a16:creationId xmlns:a16="http://schemas.microsoft.com/office/drawing/2014/main" id="{B510DA2B-9281-45AB-A1AA-55DF4EB0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CA2C2DE6-F266-4720-B0BD-0946E20C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4343400" cy="22098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Không bơi ở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những nơi vắng người,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ao, hồ, sông sâu,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có sạt lỡ đất, cát,…</a:t>
            </a:r>
          </a:p>
        </p:txBody>
      </p:sp>
      <p:pic>
        <p:nvPicPr>
          <p:cNvPr id="9" name="Picture 23" descr="http://tbn2.google.com/images?q=tbn:ZIKSk7RelczWgM:http://vtc.vn/newsimage/original/vtc_192053_b33.jpg">
            <a:extLst>
              <a:ext uri="{FF2B5EF4-FFF2-40B4-BE49-F238E27FC236}">
                <a16:creationId xmlns:a16="http://schemas.microsoft.com/office/drawing/2014/main" id="{D70A65E0-E936-4A2B-80CE-F5D1F5E2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1905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Orange">
            <a:hlinkClick r:id="rId9"/>
            <a:extLst>
              <a:ext uri="{FF2B5EF4-FFF2-40B4-BE49-F238E27FC236}">
                <a16:creationId xmlns:a16="http://schemas.microsoft.com/office/drawing/2014/main" id="{7BA44AC9-D844-4661-8BDF-1CBE875001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6">
            <a:extLst>
              <a:ext uri="{FF2B5EF4-FFF2-40B4-BE49-F238E27FC236}">
                <a16:creationId xmlns:a16="http://schemas.microsoft.com/office/drawing/2014/main" id="{6941B36E-F508-4D1B-BECB-A2C857A03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4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7">
            <a:extLst>
              <a:ext uri="{FF2B5EF4-FFF2-40B4-BE49-F238E27FC236}">
                <a16:creationId xmlns:a16="http://schemas.microsoft.com/office/drawing/2014/main" id="{99A9546E-6D9A-4F2E-8642-3A4A654FF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581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40" descr="http://tbn0.google.com/images?q=tbn:IbTM1Kyf8zGz3M:http://lh4.ggpht.com/_HW5ZP_6h8Js/SGe0HYZHIVI/AAAAAAAACG4/jJU_HmgK_oE/NBN65.jpg">
            <a:hlinkClick r:id="rId2"/>
            <a:extLst>
              <a:ext uri="{FF2B5EF4-FFF2-40B4-BE49-F238E27FC236}">
                <a16:creationId xmlns:a16="http://schemas.microsoft.com/office/drawing/2014/main" id="{0A61632E-0F83-4351-88A5-F303B854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1752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42-20356956">
            <a:hlinkClick r:id="rId5"/>
            <a:extLst>
              <a:ext uri="{FF2B5EF4-FFF2-40B4-BE49-F238E27FC236}">
                <a16:creationId xmlns:a16="http://schemas.microsoft.com/office/drawing/2014/main" id="{31F9FA31-4F17-4979-BEE9-1B0D44EC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209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5">
            <a:extLst>
              <a:ext uri="{FF2B5EF4-FFF2-40B4-BE49-F238E27FC236}">
                <a16:creationId xmlns:a16="http://schemas.microsoft.com/office/drawing/2014/main" id="{27F947ED-DD1C-462F-8876-693D767F5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676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6">
            <a:extLst>
              <a:ext uri="{FF2B5EF4-FFF2-40B4-BE49-F238E27FC236}">
                <a16:creationId xmlns:a16="http://schemas.microsoft.com/office/drawing/2014/main" id="{E2E2C591-F946-4E52-84E4-AC7E8DCE74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1336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0">
            <a:extLst>
              <a:ext uri="{FF2B5EF4-FFF2-40B4-BE49-F238E27FC236}">
                <a16:creationId xmlns:a16="http://schemas.microsoft.com/office/drawing/2014/main" id="{CA1CB676-BCBB-423A-9A56-8A1275A54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2672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1">
            <a:extLst>
              <a:ext uri="{FF2B5EF4-FFF2-40B4-BE49-F238E27FC236}">
                <a16:creationId xmlns:a16="http://schemas.microsoft.com/office/drawing/2014/main" id="{AC9AEB37-E571-423C-A214-8FC64E327B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21336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2">
            <a:extLst>
              <a:ext uri="{FF2B5EF4-FFF2-40B4-BE49-F238E27FC236}">
                <a16:creationId xmlns:a16="http://schemas.microsoft.com/office/drawing/2014/main" id="{BE4D4D23-C117-4FE8-8576-84937BAD7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39" descr="http://tbn0.google.com/images?q=tbn:p6-AykkizL2j-M:http://www.giaoducsuckhoe.net/Images/Illustration/External/DeCoChieuCaoLyTuong.JPG">
            <a:extLst>
              <a:ext uri="{FF2B5EF4-FFF2-40B4-BE49-F238E27FC236}">
                <a16:creationId xmlns:a16="http://schemas.microsoft.com/office/drawing/2014/main" id="{851D8D85-02B9-4CBA-BD00-56049831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86400"/>
            <a:ext cx="1038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ttp://tbn1.google.com/images?q=tbn:i6a5jEB0O6hI9M:http://image.tin247.com/pictures_small/small_081023015448-296-886.jpg">
            <a:extLst>
              <a:ext uri="{FF2B5EF4-FFF2-40B4-BE49-F238E27FC236}">
                <a16:creationId xmlns:a16="http://schemas.microsoft.com/office/drawing/2014/main" id="{4366C0D9-6741-4838-9961-5C2B0CC6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http://tbn3.google.com/images?q=tbn:AbGXQpknGqoUfM:http://www.yeutretho.com/anh-tre-tho/2009/02/16/be.jpg">
            <a:extLst>
              <a:ext uri="{FF2B5EF4-FFF2-40B4-BE49-F238E27FC236}">
                <a16:creationId xmlns:a16="http://schemas.microsoft.com/office/drawing/2014/main" id="{A3654275-C46A-401D-B918-AA92B5F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790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6" descr="Picture004">
            <a:hlinkClick r:id="rId13"/>
            <a:extLst>
              <a:ext uri="{FF2B5EF4-FFF2-40B4-BE49-F238E27FC236}">
                <a16:creationId xmlns:a16="http://schemas.microsoft.com/office/drawing/2014/main" id="{AF0DF832-1229-46EC-97F7-AF5BD3D7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19812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2" descr="http://tbn2.google.com/images?q=tbn:ZIKSk7RelczWgM:http://vtc.vn/newsimage/original/vtc_192053_b33.jpg">
            <a:extLst>
              <a:ext uri="{FF2B5EF4-FFF2-40B4-BE49-F238E27FC236}">
                <a16:creationId xmlns:a16="http://schemas.microsoft.com/office/drawing/2014/main" id="{6F574014-F0F3-4203-9798-24CC2137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828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3">
            <a:extLst>
              <a:ext uri="{FF2B5EF4-FFF2-40B4-BE49-F238E27FC236}">
                <a16:creationId xmlns:a16="http://schemas.microsoft.com/office/drawing/2014/main" id="{C6EAA14A-70A4-4A04-8EB4-196444BD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667000"/>
            <a:ext cx="1828800" cy="1752600"/>
          </a:xfrm>
          <a:custGeom>
            <a:avLst/>
            <a:gdLst>
              <a:gd name="T0" fmla="*/ 914400 w 21600"/>
              <a:gd name="T1" fmla="*/ 0 h 21600"/>
              <a:gd name="T2" fmla="*/ 267801 w 21600"/>
              <a:gd name="T3" fmla="*/ 256642 h 21600"/>
              <a:gd name="T4" fmla="*/ 0 w 21600"/>
              <a:gd name="T5" fmla="*/ 876300 h 21600"/>
              <a:gd name="T6" fmla="*/ 267801 w 21600"/>
              <a:gd name="T7" fmla="*/ 1495958 h 21600"/>
              <a:gd name="T8" fmla="*/ 914400 w 21600"/>
              <a:gd name="T9" fmla="*/ 1752600 h 21600"/>
              <a:gd name="T10" fmla="*/ 1560999 w 21600"/>
              <a:gd name="T11" fmla="*/ 1495958 h 21600"/>
              <a:gd name="T12" fmla="*/ 1828800 w 21600"/>
              <a:gd name="T13" fmla="*/ 876300 h 21600"/>
              <a:gd name="T14" fmla="*/ 1560999 w 21600"/>
              <a:gd name="T15" fmla="*/ 2566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36" y="10800"/>
                </a:moveTo>
                <a:cubicBezTo>
                  <a:pt x="1036" y="16193"/>
                  <a:pt x="5407" y="20564"/>
                  <a:pt x="10800" y="20564"/>
                </a:cubicBezTo>
                <a:cubicBezTo>
                  <a:pt x="16193" y="20564"/>
                  <a:pt x="20564" y="16193"/>
                  <a:pt x="20564" y="10800"/>
                </a:cubicBezTo>
                <a:cubicBezTo>
                  <a:pt x="20564" y="5407"/>
                  <a:pt x="16193" y="1036"/>
                  <a:pt x="10800" y="1036"/>
                </a:cubicBezTo>
                <a:cubicBezTo>
                  <a:pt x="5407" y="1036"/>
                  <a:pt x="1036" y="5407"/>
                  <a:pt x="1036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" name="WordArt 64">
            <a:extLst>
              <a:ext uri="{FF2B5EF4-FFF2-40B4-BE49-F238E27FC236}">
                <a16:creationId xmlns:a16="http://schemas.microsoft.com/office/drawing/2014/main" id="{56B4297D-7E79-4148-9184-08E8BCCB9A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2514600"/>
            <a:ext cx="2057400" cy="19812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7780"/>
              </a:avLst>
            </a:prstTxWarp>
          </a:bodyPr>
          <a:lstStyle/>
          <a:p>
            <a:pPr algn="ctr"/>
            <a:r>
              <a:rPr lang="en-US" sz="2400" b="1" kern="1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VẬN ĐỘNG, TẬP THỂ DỤC THỂ THAO-</a:t>
            </a:r>
          </a:p>
        </p:txBody>
      </p:sp>
      <p:pic>
        <p:nvPicPr>
          <p:cNvPr id="18" name="Picture 65" descr="http://tbn0.google.com/images?q=tbn:tsuEIxoLVcp8KM:http://www.hoahoctro.vn/upload/20080420/KulWeekend/031108_beckinsdale_400x400.jpg">
            <a:hlinkClick r:id="rId17"/>
            <a:extLst>
              <a:ext uri="{FF2B5EF4-FFF2-40B4-BE49-F238E27FC236}">
                <a16:creationId xmlns:a16="http://schemas.microsoft.com/office/drawing/2014/main" id="{68C86092-B7EF-4569-BF27-C325EE9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1981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78" descr="Stationery">
            <a:extLst>
              <a:ext uri="{FF2B5EF4-FFF2-40B4-BE49-F238E27FC236}">
                <a16:creationId xmlns:a16="http://schemas.microsoft.com/office/drawing/2014/main" id="{3723964A-30E3-4D51-AEAA-797FD480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5105400" cy="4343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WordArt 4" descr="Narrow vertical">
            <a:extLst>
              <a:ext uri="{FF2B5EF4-FFF2-40B4-BE49-F238E27FC236}">
                <a16:creationId xmlns:a16="http://schemas.microsoft.com/office/drawing/2014/main" id="{0FE89BDE-D9E0-4AE7-BA43-2C0AAF6FD7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3505200" cy="1524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Hãy so sánh:</a:t>
            </a: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0DB235EB-9E5E-4B99-8055-5E20D4F1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"/>
            <a:ext cx="4800600" cy="1524000"/>
          </a:xfrm>
          <a:prstGeom prst="cloudCallout">
            <a:avLst>
              <a:gd name="adj1" fmla="val -63625"/>
              <a:gd name="adj2" fmla="val 83333"/>
            </a:avLst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Bạn nào xách vật nặng?</a:t>
            </a:r>
          </a:p>
          <a:p>
            <a:pPr algn="ctr"/>
            <a:r>
              <a:rPr lang="en-US" altLang="en-US" b="1"/>
              <a:t>Theo em xách vật nặng</a:t>
            </a:r>
          </a:p>
          <a:p>
            <a:pPr algn="ctr"/>
            <a:r>
              <a:rPr lang="en-US" altLang="en-US" b="1"/>
              <a:t> ảnh hưởng gì đến </a:t>
            </a:r>
          </a:p>
          <a:p>
            <a:pPr algn="ctr"/>
            <a:r>
              <a:rPr lang="en-US" altLang="en-US" b="1"/>
              <a:t>cột sống của chúng ta?</a:t>
            </a:r>
          </a:p>
        </p:txBody>
      </p:sp>
      <p:sp>
        <p:nvSpPr>
          <p:cNvPr id="26" name="AutoShape 83">
            <a:extLst>
              <a:ext uri="{FF2B5EF4-FFF2-40B4-BE49-F238E27FC236}">
                <a16:creationId xmlns:a16="http://schemas.microsoft.com/office/drawing/2014/main" id="{B7ED9521-F24F-4036-AA99-0D764585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1752600" cy="1524000"/>
          </a:xfrm>
          <a:prstGeom prst="irregularSeal1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8000"/>
                </a:solidFill>
              </a:rPr>
              <a:t>ĐÁP ÁN</a:t>
            </a:r>
          </a:p>
        </p:txBody>
      </p:sp>
      <p:grpSp>
        <p:nvGrpSpPr>
          <p:cNvPr id="2" name="Group 99">
            <a:extLst>
              <a:ext uri="{FF2B5EF4-FFF2-40B4-BE49-F238E27FC236}">
                <a16:creationId xmlns:a16="http://schemas.microsoft.com/office/drawing/2014/main" id="{59021DA9-F2F0-45F6-9AF1-8E0511BA4EF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962400"/>
            <a:ext cx="4518025" cy="1981200"/>
            <a:chOff x="2736" y="2496"/>
            <a:chExt cx="2846" cy="1248"/>
          </a:xfrm>
        </p:grpSpPr>
        <p:sp>
          <p:nvSpPr>
            <p:cNvPr id="10252" name="AutoShape 74">
              <a:extLst>
                <a:ext uri="{FF2B5EF4-FFF2-40B4-BE49-F238E27FC236}">
                  <a16:creationId xmlns:a16="http://schemas.microsoft.com/office/drawing/2014/main" id="{9B1E0CCF-E574-455F-A125-7B3049AC0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92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A50021"/>
                </a:solidFill>
              </a:endParaRPr>
            </a:p>
          </p:txBody>
        </p:sp>
        <p:pic>
          <p:nvPicPr>
            <p:cNvPr id="10253" name="Picture 75" descr="http://tbn1.google.com/images?q=tbn:qqqFwsTa8q4YHM:http://www.baobinhdinh.com.vn/suckhoe-doisong/2008/8/64660/images/images69612_iPosture.jpg">
              <a:hlinkClick r:id="rId3"/>
              <a:extLst>
                <a:ext uri="{FF2B5EF4-FFF2-40B4-BE49-F238E27FC236}">
                  <a16:creationId xmlns:a16="http://schemas.microsoft.com/office/drawing/2014/main" id="{E24C9DE8-00A1-43F7-9F19-52B7712D9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88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76" descr="ImageView">
              <a:extLst>
                <a:ext uri="{FF2B5EF4-FFF2-40B4-BE49-F238E27FC236}">
                  <a16:creationId xmlns:a16="http://schemas.microsoft.com/office/drawing/2014/main" id="{3D152BBD-95D9-407B-B76F-86C3526E7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36"/>
              <a:ext cx="68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71" descr="http://tbn3.google.com/images?q=tbn:doZH8uHM74c-PM:http://www.nutifood.com.vn/HyperEdit/lcms.viewimage.aspx%3Fimageid%3D6987">
              <a:hlinkClick r:id="rId7"/>
              <a:extLst>
                <a:ext uri="{FF2B5EF4-FFF2-40B4-BE49-F238E27FC236}">
                  <a16:creationId xmlns:a16="http://schemas.microsoft.com/office/drawing/2014/main" id="{753BC0F0-1A29-4223-8C67-FAEC00D7D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496"/>
              <a:ext cx="49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73" descr="http://tbn3.google.com/images?q=tbn:9FYD7xhnOBfWyM:http://www.nutifood.com.vn/HyperEdit/lcms.viewimage.aspx%3Fimageid%3D6281">
              <a:hlinkClick r:id="rId10"/>
              <a:extLst>
                <a:ext uri="{FF2B5EF4-FFF2-40B4-BE49-F238E27FC236}">
                  <a16:creationId xmlns:a16="http://schemas.microsoft.com/office/drawing/2014/main" id="{76215D45-612E-438E-8E0A-6A52ABD2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120"/>
              <a:ext cx="47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1">
            <a:extLst>
              <a:ext uri="{FF2B5EF4-FFF2-40B4-BE49-F238E27FC236}">
                <a16:creationId xmlns:a16="http://schemas.microsoft.com/office/drawing/2014/main" id="{5D0FDFD5-A671-48FD-B98F-21DB26EC173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57400"/>
            <a:ext cx="2743200" cy="2271713"/>
            <a:chOff x="288" y="1296"/>
            <a:chExt cx="1728" cy="1431"/>
          </a:xfrm>
        </p:grpSpPr>
        <p:pic>
          <p:nvPicPr>
            <p:cNvPr id="10248" name="Picture 86" descr="http://mail.google.com/mail/?ui=1&amp;view=att&amp;th=1203195e78ae5c83&amp;attid=0.1&amp;disp=thd&amp;realattid=f_fsmnka7w&amp;zw">
              <a:hlinkClick r:id="rId13"/>
              <a:extLst>
                <a:ext uri="{FF2B5EF4-FFF2-40B4-BE49-F238E27FC236}">
                  <a16:creationId xmlns:a16="http://schemas.microsoft.com/office/drawing/2014/main" id="{A8210A7D-FF23-4B75-8B02-4C3DB756C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80" b="42169"/>
            <a:stretch>
              <a:fillRect/>
            </a:stretch>
          </p:blipFill>
          <p:spPr bwMode="auto">
            <a:xfrm>
              <a:off x="288" y="1296"/>
              <a:ext cx="1728" cy="1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9" name="Text Box 88">
              <a:extLst>
                <a:ext uri="{FF2B5EF4-FFF2-40B4-BE49-F238E27FC236}">
                  <a16:creationId xmlns:a16="http://schemas.microsoft.com/office/drawing/2014/main" id="{E555391E-10ED-4894-B954-CA0F31406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250" name="Text Box 89">
              <a:extLst>
                <a:ext uri="{FF2B5EF4-FFF2-40B4-BE49-F238E27FC236}">
                  <a16:creationId xmlns:a16="http://schemas.microsoft.com/office/drawing/2014/main" id="{8B838D22-3E2F-4233-86F7-410565881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0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</a:rPr>
                <a:t>Hình 4</a:t>
              </a:r>
            </a:p>
          </p:txBody>
        </p:sp>
        <p:sp>
          <p:nvSpPr>
            <p:cNvPr id="10251" name="Text Box 90">
              <a:extLst>
                <a:ext uri="{FF2B5EF4-FFF2-40B4-BE49-F238E27FC236}">
                  <a16:creationId xmlns:a16="http://schemas.microsoft.com/office/drawing/2014/main" id="{4B0AD00B-8445-483F-9619-2481831A3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</a:rPr>
                <a:t>Hình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3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498</Words>
  <Application>Microsoft Office PowerPoint</Application>
  <PresentationFormat>On-screen Show (4:3)</PresentationFormat>
  <Paragraphs>73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Bookman Old Style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59</cp:revision>
  <dcterms:created xsi:type="dcterms:W3CDTF">2015-08-23T07:55:17Z</dcterms:created>
  <dcterms:modified xsi:type="dcterms:W3CDTF">2017-09-28T06:12:09Z</dcterms:modified>
</cp:coreProperties>
</file>